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14630400" cy="11304588"/>
  <p:notesSz cx="11304588" cy="14630400"/>
  <p:embeddedFontLst>
    <p:embeddedFont>
      <p:font typeface="Lora" pitchFamily="2" charset="0"/>
      <p:regular r:id="rId15"/>
    </p:embeddedFont>
    <p:embeddedFont>
      <p:font typeface="Source Sans Pro" panose="020B0503030403020204" pitchFamily="34" charset="0"/>
      <p:regular r:id="rId16"/>
      <p:bold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2" d="100"/>
          <a:sy n="62" d="100"/>
        </p:scale>
        <p:origin x="252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29552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258063"/>
            <a:ext cx="7163514" cy="574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9000"/>
              </a:lnSpc>
              <a:buNone/>
            </a:pPr>
            <a:r>
              <a:rPr lang="en-US" sz="7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Correlation, Causality, and Simpson's Paradox in Statistics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6476643" y="7423275"/>
            <a:ext cx="7163514" cy="181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intricate relationships in data through statistics. This presentation delves into correlation, causality, and Simpson's Paradox. Understand how these concepts shape our interpretation of data across various fields.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476643" y="9573374"/>
            <a:ext cx="452676" cy="452565"/>
          </a:xfrm>
          <a:prstGeom prst="roundRect">
            <a:avLst>
              <a:gd name="adj" fmla="val 2020281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263" y="9580992"/>
            <a:ext cx="437436" cy="437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70765" y="9552186"/>
            <a:ext cx="1232773" cy="495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峰 喬</a:t>
            </a:r>
            <a:endParaRPr lang="en-US" sz="2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1629923"/>
            <a:ext cx="6657737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52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43" y="2886201"/>
            <a:ext cx="1414701" cy="22630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29282" y="3169024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Distinction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>
            <a:off x="2829282" y="3754668"/>
            <a:ext cx="532447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Correlation and causation are distinct concepts.</a:t>
            </a:r>
            <a:endParaRPr lang="en-US" sz="22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243" y="5149263"/>
            <a:ext cx="1414701" cy="22630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29282" y="5432086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>
            <a:off x="2829282" y="6017730"/>
            <a:ext cx="532447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Simpson's Paradox reminds us to analyze data contextually.</a:t>
            </a:r>
            <a:endParaRPr lang="en-US" sz="22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243" y="7412324"/>
            <a:ext cx="1414701" cy="22630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29282" y="7695147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</a:t>
            </a:r>
            <a:endParaRPr lang="en-US" sz="2600" dirty="0"/>
          </a:p>
        </p:txBody>
      </p:sp>
      <p:sp>
        <p:nvSpPr>
          <p:cNvPr id="12" name="Text 6"/>
          <p:cNvSpPr/>
          <p:nvPr/>
        </p:nvSpPr>
        <p:spPr>
          <a:xfrm>
            <a:off x="2829282" y="8280791"/>
            <a:ext cx="532447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these concepts is crucial for accurate data interpretation.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3073917"/>
            <a:ext cx="6657737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References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990243" y="4648370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235869" y="4766928"/>
            <a:ext cx="145375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1909762" y="4648370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Texts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909762" y="5234014"/>
            <a:ext cx="624399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"Statistics" by Freedman, Pisani, and Purves. "The Art of Statistics" by Spiegelhalter.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990243" y="6740381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201222" y="6858938"/>
            <a:ext cx="214551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3100" dirty="0"/>
          </a:p>
        </p:txBody>
      </p:sp>
      <p:sp>
        <p:nvSpPr>
          <p:cNvPr id="10" name="Text 7"/>
          <p:cNvSpPr/>
          <p:nvPr/>
        </p:nvSpPr>
        <p:spPr>
          <a:xfrm>
            <a:off x="1909762" y="6740381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Additional Resources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1909762" y="7326025"/>
            <a:ext cx="624399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Relevant academic papers and articles on correlation, causality, and Simpson's Paradox.</a:t>
            </a:r>
            <a:endParaRPr lang="en-US" sz="2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4801566"/>
            <a:ext cx="12649914" cy="170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100"/>
              </a:lnSpc>
              <a:buNone/>
            </a:pPr>
            <a:r>
              <a:rPr lang="en-US" sz="104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🙋</a:t>
            </a:r>
            <a:r>
              <a:rPr lang="en-US" sz="10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Q &amp; A</a:t>
            </a:r>
            <a:endParaRPr lang="en-US" sz="10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845D5A-5DE6-0647-293D-5C2F41856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2084"/>
            <a:ext cx="14630400" cy="87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25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3727410"/>
            <a:ext cx="7759184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Statistics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5266510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5965355"/>
            <a:ext cx="597979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Statistics is the science of collecting, analyzing, interpreting, presenting, and organizing data.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667982" y="5266510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7667982" y="5965355"/>
            <a:ext cx="5979795" cy="135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relationships in data helps make informed decisions. It's essential in economics, healthcare, and social sciences.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656706"/>
            <a:ext cx="6657737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881932" y="2912984"/>
            <a:ext cx="38100" cy="6735620"/>
          </a:xfrm>
          <a:prstGeom prst="roundRect">
            <a:avLst>
              <a:gd name="adj" fmla="val 111399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7181195" y="3530290"/>
            <a:ext cx="990243" cy="38091"/>
          </a:xfrm>
          <a:prstGeom prst="roundRect">
            <a:avLst>
              <a:gd name="adj" fmla="val 111426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6582668" y="3231160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6828294" y="3349717"/>
            <a:ext cx="145375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3100" dirty="0"/>
          </a:p>
        </p:txBody>
      </p:sp>
      <p:sp>
        <p:nvSpPr>
          <p:cNvPr id="8" name="Text 5"/>
          <p:cNvSpPr/>
          <p:nvPr/>
        </p:nvSpPr>
        <p:spPr>
          <a:xfrm>
            <a:off x="8457128" y="3195807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8457128" y="3781451"/>
            <a:ext cx="51830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Correlation expresses the extent to which two variables are linearly related.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181195" y="5869771"/>
            <a:ext cx="990243" cy="38091"/>
          </a:xfrm>
          <a:prstGeom prst="roundRect">
            <a:avLst>
              <a:gd name="adj" fmla="val 111426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6582668" y="5570641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6793647" y="5689198"/>
            <a:ext cx="214551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3100" dirty="0"/>
          </a:p>
        </p:txBody>
      </p:sp>
      <p:sp>
        <p:nvSpPr>
          <p:cNvPr id="13" name="Text 10"/>
          <p:cNvSpPr/>
          <p:nvPr/>
        </p:nvSpPr>
        <p:spPr>
          <a:xfrm>
            <a:off x="8457128" y="5535288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Types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8457128" y="6120932"/>
            <a:ext cx="51830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Positive, negative, and no correlation exist between variables.</a:t>
            </a:r>
            <a:endParaRPr lang="en-US" sz="2200" dirty="0"/>
          </a:p>
        </p:txBody>
      </p:sp>
      <p:sp>
        <p:nvSpPr>
          <p:cNvPr id="15" name="Shape 12"/>
          <p:cNvSpPr/>
          <p:nvPr/>
        </p:nvSpPr>
        <p:spPr>
          <a:xfrm>
            <a:off x="7181195" y="8209252"/>
            <a:ext cx="990243" cy="38091"/>
          </a:xfrm>
          <a:prstGeom prst="roundRect">
            <a:avLst>
              <a:gd name="adj" fmla="val 111426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582668" y="7910121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6789718" y="8028679"/>
            <a:ext cx="222528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3100" dirty="0"/>
          </a:p>
        </p:txBody>
      </p:sp>
      <p:sp>
        <p:nvSpPr>
          <p:cNvPr id="18" name="Text 15"/>
          <p:cNvSpPr/>
          <p:nvPr/>
        </p:nvSpPr>
        <p:spPr>
          <a:xfrm>
            <a:off x="8457128" y="7874769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Measurement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8457128" y="8460413"/>
            <a:ext cx="51830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Pearson Correlation Coefficient (r) ranges from -1 to +1.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882988"/>
            <a:ext cx="6657737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Causality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3139266"/>
            <a:ext cx="7163514" cy="2056658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759535" y="3422089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759535" y="4007733"/>
            <a:ext cx="65977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Causality indicates that a change in one variable directly results in a change in another.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476643" y="5478747"/>
            <a:ext cx="7163514" cy="1603974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6759535" y="5761570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Distinction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6759535" y="6347214"/>
            <a:ext cx="6597729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Correlation does not imply causation.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476643" y="7365544"/>
            <a:ext cx="7163514" cy="2056658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759535" y="7648367"/>
            <a:ext cx="3381137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Establishing Causality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6759535" y="8234011"/>
            <a:ext cx="65977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Requires temporal precedence, covariation, and elimination of alternative explanations.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142957"/>
            <a:ext cx="11705392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Examples of Correlation vs. Causation</a:t>
            </a:r>
            <a:endParaRPr lang="en-US" sz="5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43" y="3540765"/>
            <a:ext cx="6112788" cy="37770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0243" y="7671341"/>
            <a:ext cx="3847624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Ice Cream and Drowning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990243" y="8256985"/>
            <a:ext cx="6112788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Both increase in summer, but neither causes the other. Temperature influences both.</a:t>
            </a:r>
            <a:endParaRPr lang="en-US" sz="22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369" y="3540765"/>
            <a:ext cx="6112788" cy="37770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7369" y="7671341"/>
            <a:ext cx="3475911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Education and Income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7527369" y="8256985"/>
            <a:ext cx="6112788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education often correlates with higher income. Other factors also play a role.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2657895"/>
            <a:ext cx="7163514" cy="1664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Simpson's Paradox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5064392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722269" y="5182949"/>
            <a:ext cx="145375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7396162" y="5064392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396162" y="5650036"/>
            <a:ext cx="624399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trend appears in different groups but disappears or reverses when combined.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76643" y="7156402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6687622" y="7274960"/>
            <a:ext cx="214551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3100" dirty="0"/>
          </a:p>
        </p:txBody>
      </p:sp>
      <p:sp>
        <p:nvSpPr>
          <p:cNvPr id="10" name="Text 7"/>
          <p:cNvSpPr/>
          <p:nvPr/>
        </p:nvSpPr>
        <p:spPr>
          <a:xfrm>
            <a:off x="7396162" y="7156402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396162" y="7742046"/>
            <a:ext cx="624399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Highlights the need to consider confounding variables and data context.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2978928"/>
            <a:ext cx="7163514" cy="1664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 of Simpson's Paradox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5067249"/>
            <a:ext cx="7163514" cy="3259132"/>
          </a:xfrm>
          <a:prstGeom prst="roundRect">
            <a:avLst>
              <a:gd name="adj" fmla="val 130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5082485"/>
            <a:ext cx="7132320" cy="8071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5490" y="5259725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156502" y="5259725"/>
            <a:ext cx="180379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Treatment 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533703" y="5259725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Treatment B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491883" y="5889650"/>
            <a:ext cx="7132320" cy="8071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775490" y="6066890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156502" y="6066890"/>
            <a:ext cx="180379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90%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33703" y="6066890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80%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491883" y="6696815"/>
            <a:ext cx="7132320" cy="8071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775490" y="6874055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156502" y="6874055"/>
            <a:ext cx="180379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70%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533703" y="6874055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60%</a:t>
            </a:r>
            <a:endParaRPr lang="en-US" sz="2200" dirty="0"/>
          </a:p>
        </p:txBody>
      </p:sp>
      <p:sp>
        <p:nvSpPr>
          <p:cNvPr id="17" name="Shape 14"/>
          <p:cNvSpPr/>
          <p:nvPr/>
        </p:nvSpPr>
        <p:spPr>
          <a:xfrm>
            <a:off x="6491883" y="7503980"/>
            <a:ext cx="7132320" cy="8071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775490" y="7681220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156502" y="7681220"/>
            <a:ext cx="180379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80%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1533703" y="7681220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85%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1428"/>
            <a:ext cx="36576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2618" y="955123"/>
            <a:ext cx="9087564" cy="1583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200"/>
              </a:lnSpc>
              <a:buNone/>
            </a:pPr>
            <a:r>
              <a:rPr lang="en-US" sz="4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Implications of Simpson's Paradox</a:t>
            </a:r>
            <a:endParaRPr lang="en-US" sz="49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18" y="2942861"/>
            <a:ext cx="673298" cy="673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2618" y="3885248"/>
            <a:ext cx="3168610" cy="39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Analysis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942618" y="4442681"/>
            <a:ext cx="9087564" cy="43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subgroup analysis. Be cautious of conclusions from aggregated data.</a:t>
            </a:r>
            <a:endParaRPr lang="en-US" sz="21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618" y="5681222"/>
            <a:ext cx="673298" cy="673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2618" y="6623609"/>
            <a:ext cx="3168610" cy="39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Applications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942618" y="7181042"/>
            <a:ext cx="9087564" cy="43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Relevant in healthcare, social sciences, economics, and policy-making.</a:t>
            </a:r>
            <a:endParaRPr lang="en-US" sz="21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618" y="8419584"/>
            <a:ext cx="673298" cy="673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42618" y="9361971"/>
            <a:ext cx="3168610" cy="39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942618" y="9919404"/>
            <a:ext cx="9087564" cy="43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Reveals the importance of contextual data interpretation.</a:t>
            </a:r>
            <a:endParaRPr lang="en-US" sz="21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397</Words>
  <Application>Microsoft Office PowerPoint</Application>
  <PresentationFormat>自定义</PresentationFormat>
  <Paragraphs>83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6" baseType="lpstr">
      <vt:lpstr>Arial</vt:lpstr>
      <vt:lpstr>Source Sans Pro</vt:lpstr>
      <vt:lpstr>Lora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Danny Luk</cp:lastModifiedBy>
  <cp:revision>2</cp:revision>
  <dcterms:created xsi:type="dcterms:W3CDTF">2024-09-04T03:00:24Z</dcterms:created>
  <dcterms:modified xsi:type="dcterms:W3CDTF">2024-09-13T07:08:41Z</dcterms:modified>
</cp:coreProperties>
</file>